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D8069D55-7DD3-42A0-A355-A50A83680508}">
  <a:tblStyle styleId="{D8069D55-7DD3-42A0-A355-A50A83680508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github.com/Tb64/COMP380/tree/master/Compiled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github.com/Tb64/COMP380/tree/master/Compiled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https://github.com/Tb64/COMP380/tree/master/Compiled</a:t>
            </a:r>
            <a:r>
              <a:rPr lang="en"/>
              <a:t> - Demo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https://github.com/Tb64/COMP380/tree/master/Compiled</a:t>
            </a:r>
            <a:r>
              <a:rPr lang="en"/>
              <a:t>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200"/>
            </a:lvl1pPr>
            <a:lvl2pPr lvl="1" rtl="0">
              <a:spcBef>
                <a:spcPts val="0"/>
              </a:spcBef>
              <a:buSzPct val="100000"/>
              <a:defRPr sz="4200"/>
            </a:lvl2pPr>
            <a:lvl3pPr lvl="2" rtl="0">
              <a:spcBef>
                <a:spcPts val="0"/>
              </a:spcBef>
              <a:buSzPct val="100000"/>
              <a:defRPr sz="4200"/>
            </a:lvl3pPr>
            <a:lvl4pPr lvl="3" rtl="0">
              <a:spcBef>
                <a:spcPts val="0"/>
              </a:spcBef>
              <a:buSzPct val="100000"/>
              <a:defRPr sz="4200"/>
            </a:lvl4pPr>
            <a:lvl5pPr lvl="4" rtl="0">
              <a:spcBef>
                <a:spcPts val="0"/>
              </a:spcBef>
              <a:buSzPct val="100000"/>
              <a:defRPr sz="4200"/>
            </a:lvl5pPr>
            <a:lvl6pPr lvl="5" rtl="0">
              <a:spcBef>
                <a:spcPts val="0"/>
              </a:spcBef>
              <a:buSzPct val="100000"/>
              <a:defRPr sz="4200"/>
            </a:lvl6pPr>
            <a:lvl7pPr lvl="6" rtl="0">
              <a:spcBef>
                <a:spcPts val="0"/>
              </a:spcBef>
              <a:buSzPct val="100000"/>
              <a:defRPr sz="4200"/>
            </a:lvl7pPr>
            <a:lvl8pPr lvl="7" rtl="0">
              <a:spcBef>
                <a:spcPts val="0"/>
              </a:spcBef>
              <a:buSzPct val="100000"/>
              <a:defRPr sz="4200"/>
            </a:lvl8pPr>
            <a:lvl9pPr lvl="8" rtl="0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6000"/>
            </a:lvl1pPr>
            <a:lvl2pPr lvl="1" rtl="0">
              <a:spcBef>
                <a:spcPts val="0"/>
              </a:spcBef>
              <a:buSzPct val="100000"/>
              <a:defRPr sz="6000"/>
            </a:lvl2pPr>
            <a:lvl3pPr lvl="2" rtl="0">
              <a:spcBef>
                <a:spcPts val="0"/>
              </a:spcBef>
              <a:buSzPct val="100000"/>
              <a:defRPr sz="6000"/>
            </a:lvl3pPr>
            <a:lvl4pPr lvl="3" rtl="0">
              <a:spcBef>
                <a:spcPts val="0"/>
              </a:spcBef>
              <a:buSzPct val="100000"/>
              <a:defRPr sz="6000"/>
            </a:lvl4pPr>
            <a:lvl5pPr lvl="4" rtl="0">
              <a:spcBef>
                <a:spcPts val="0"/>
              </a:spcBef>
              <a:buSzPct val="100000"/>
              <a:defRPr sz="6000"/>
            </a:lvl5pPr>
            <a:lvl6pPr lvl="5" rtl="0">
              <a:spcBef>
                <a:spcPts val="0"/>
              </a:spcBef>
              <a:buSzPct val="100000"/>
              <a:defRPr sz="6000"/>
            </a:lvl6pPr>
            <a:lvl7pPr lvl="6" rtl="0">
              <a:spcBef>
                <a:spcPts val="0"/>
              </a:spcBef>
              <a:buSzPct val="100000"/>
              <a:defRPr sz="6000"/>
            </a:lvl7pPr>
            <a:lvl8pPr lvl="7" rtl="0">
              <a:spcBef>
                <a:spcPts val="0"/>
              </a:spcBef>
              <a:buSzPct val="100000"/>
              <a:defRPr sz="6000"/>
            </a:lvl8pPr>
            <a:lvl9pPr lvl="8" rtl="0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Terminal Galaxy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(Title subject to change)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800"/>
              <a:t>Level </a:t>
            </a:r>
            <a:r>
              <a:rPr lang="en" sz="2800"/>
              <a:t>model</a:t>
            </a:r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600"/>
              <a:t>The levels will be designed for a 2 minute experience per level. With about 10 seconds decided to an intro scene and exit scene.  Such as flying in and out of the level.</a:t>
            </a:r>
          </a:p>
        </p:txBody>
      </p:sp>
      <p:sp>
        <p:nvSpPr>
          <p:cNvPr id="169" name="Shape 169"/>
          <p:cNvSpPr txBox="1"/>
          <p:nvPr>
            <p:ph type="title"/>
          </p:nvPr>
        </p:nvSpPr>
        <p:spPr>
          <a:xfrm>
            <a:off x="4337500" y="514150"/>
            <a:ext cx="3753899" cy="962099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Intro Scene</a:t>
            </a:r>
          </a:p>
        </p:txBody>
      </p:sp>
      <p:cxnSp>
        <p:nvCxnSpPr>
          <p:cNvPr id="170" name="Shape 170"/>
          <p:cNvCxnSpPr>
            <a:stCxn id="169" idx="2"/>
            <a:endCxn id="171" idx="0"/>
          </p:cNvCxnSpPr>
          <p:nvPr/>
        </p:nvCxnSpPr>
        <p:spPr>
          <a:xfrm>
            <a:off x="6214449" y="1476249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1" name="Shape 171"/>
          <p:cNvSpPr txBox="1"/>
          <p:nvPr>
            <p:ph type="title"/>
          </p:nvPr>
        </p:nvSpPr>
        <p:spPr>
          <a:xfrm>
            <a:off x="4337500" y="2090675"/>
            <a:ext cx="3753899" cy="962099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Combat</a:t>
            </a:r>
          </a:p>
        </p:txBody>
      </p:sp>
      <p:cxnSp>
        <p:nvCxnSpPr>
          <p:cNvPr id="172" name="Shape 172"/>
          <p:cNvCxnSpPr>
            <a:stCxn id="171" idx="2"/>
            <a:endCxn id="173" idx="0"/>
          </p:cNvCxnSpPr>
          <p:nvPr/>
        </p:nvCxnSpPr>
        <p:spPr>
          <a:xfrm>
            <a:off x="6214449" y="3052775"/>
            <a:ext cx="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73" name="Shape 173"/>
          <p:cNvSpPr txBox="1"/>
          <p:nvPr>
            <p:ph type="title"/>
          </p:nvPr>
        </p:nvSpPr>
        <p:spPr>
          <a:xfrm>
            <a:off x="4337501" y="3667157"/>
            <a:ext cx="3753899" cy="962099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Exit Scene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7-07-16 (6).png" id="178" name="Shape 178"/>
          <p:cNvPicPr preferRelativeResize="0"/>
          <p:nvPr/>
        </p:nvPicPr>
        <p:blipFill rotWithShape="1">
          <a:blip r:embed="rId3">
            <a:alphaModFix/>
          </a:blip>
          <a:srcRect b="139" l="0" r="0" t="149"/>
          <a:stretch/>
        </p:blipFill>
        <p:spPr>
          <a:xfrm>
            <a:off x="-30675" y="0"/>
            <a:ext cx="917467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/>
          <p:nvPr/>
        </p:nvSpPr>
        <p:spPr>
          <a:xfrm>
            <a:off x="4646375" y="0"/>
            <a:ext cx="4497600" cy="51435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 txBox="1"/>
          <p:nvPr>
            <p:ph type="title"/>
          </p:nvPr>
        </p:nvSpPr>
        <p:spPr>
          <a:xfrm>
            <a:off x="4799375" y="526350"/>
            <a:ext cx="41916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Closing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/>
              <a:t>A 6 week project that will lean teach us tools of collaboration. While also giving us a deliverable game. Ask for a demo!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Alternative Ideas</a:t>
            </a:r>
          </a:p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-</a:t>
            </a:r>
            <a:r>
              <a:rPr lang="en">
                <a:solidFill>
                  <a:srgbClr val="000000"/>
                </a:solidFill>
              </a:rPr>
              <a:t>Social Media Platform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-Password cracker using permutations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Meet the Team</a:t>
            </a:r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-Dillon Hour</a:t>
            </a:r>
          </a:p>
          <a:p>
            <a:pPr lvl="0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-Damian Linares</a:t>
            </a:r>
          </a:p>
          <a:p>
            <a:pPr lvl="0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-Tuan Bui</a:t>
            </a:r>
          </a:p>
          <a:p>
            <a:pPr lvl="0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-Arthur Zaragaryan</a:t>
            </a:r>
          </a:p>
          <a:p>
            <a:pPr lvl="0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-Phu Nguyen</a:t>
            </a:r>
          </a:p>
          <a:p>
            <a:pPr lvl="0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-Moises Zurita</a:t>
            </a:r>
          </a:p>
          <a:p>
            <a:pPr lvl="0" rtl="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-Ahmed Al Balushi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7-07-16 (4).png" id="73" name="Shape 73"/>
          <p:cNvPicPr preferRelativeResize="0"/>
          <p:nvPr/>
        </p:nvPicPr>
        <p:blipFill rotWithShape="1">
          <a:blip r:embed="rId3">
            <a:alphaModFix/>
          </a:blip>
          <a:srcRect b="0" l="9" r="9" t="0"/>
          <a:stretch/>
        </p:blipFill>
        <p:spPr>
          <a:xfrm>
            <a:off x="149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Shape 74"/>
          <p:cNvSpPr txBox="1"/>
          <p:nvPr>
            <p:ph type="title"/>
          </p:nvPr>
        </p:nvSpPr>
        <p:spPr>
          <a:xfrm>
            <a:off x="536125" y="0"/>
            <a:ext cx="6227100" cy="4090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/>
              <a:t>Scrolling Shooter</a:t>
            </a:r>
            <a:r>
              <a:rPr b="1" lang="en" sz="4800"/>
              <a:t>:</a:t>
            </a:r>
          </a:p>
          <a:p>
            <a:pPr indent="-533400" lvl="0" marL="457200" rtl="0">
              <a:spcBef>
                <a:spcPts val="0"/>
              </a:spcBef>
              <a:buSzPct val="100000"/>
              <a:buChar char="-"/>
            </a:pPr>
            <a:r>
              <a:rPr lang="en" sz="4800"/>
              <a:t>Unity3D</a:t>
            </a:r>
          </a:p>
          <a:p>
            <a:pPr indent="-533400" lvl="0" marL="457200" rtl="0">
              <a:spcBef>
                <a:spcPts val="0"/>
              </a:spcBef>
              <a:buSzPct val="100000"/>
              <a:buChar char="-"/>
            </a:pPr>
            <a:r>
              <a:rPr lang="en" sz="4800"/>
              <a:t>6 Levels</a:t>
            </a:r>
          </a:p>
          <a:p>
            <a:pPr indent="-533400" lvl="0" marL="457200">
              <a:spcBef>
                <a:spcPts val="0"/>
              </a:spcBef>
              <a:buSzPct val="100000"/>
              <a:buChar char="-"/>
            </a:pPr>
            <a:r>
              <a:rPr lang="en" sz="4800"/>
              <a:t>6 Unique Enemies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0" y="0"/>
            <a:ext cx="9161099" cy="2484599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 txBox="1"/>
          <p:nvPr>
            <p:ph idx="4294967295" type="title"/>
          </p:nvPr>
        </p:nvSpPr>
        <p:spPr>
          <a:xfrm>
            <a:off x="311700" y="220100"/>
            <a:ext cx="8520599" cy="10121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The Tools</a:t>
            </a:r>
          </a:p>
          <a:p>
            <a:pPr lv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t/>
            </a:r>
            <a:endParaRPr i="1" sz="1600"/>
          </a:p>
        </p:txBody>
      </p:sp>
      <p:pic>
        <p:nvPicPr>
          <p:cNvPr descr="github-512.png" id="81" name="Shape 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725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unity3d_windows_8_metro_tile_by_murfad-d620wuu.png" id="82" name="Shape 82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2638667" y="1363170"/>
            <a:ext cx="1644300" cy="16440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c-sharp-tutors-online.png" id="83" name="Shape 8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56628" y="1363007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4" name="Shape 84"/>
          <p:cNvSpPr txBox="1"/>
          <p:nvPr>
            <p:ph idx="4294967295" type="title"/>
          </p:nvPr>
        </p:nvSpPr>
        <p:spPr>
          <a:xfrm>
            <a:off x="231725" y="3047794"/>
            <a:ext cx="2022299" cy="578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GitHub</a:t>
            </a:r>
          </a:p>
        </p:txBody>
      </p:sp>
      <p:sp>
        <p:nvSpPr>
          <p:cNvPr id="85" name="Shape 85"/>
          <p:cNvSpPr txBox="1"/>
          <p:nvPr>
            <p:ph idx="4294967295" type="body"/>
          </p:nvPr>
        </p:nvSpPr>
        <p:spPr>
          <a:xfrm>
            <a:off x="231725" y="3572412"/>
            <a:ext cx="2022299" cy="11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Private, public, or open source, all repositories are equipped with tools to help you host, version, and release code.</a:t>
            </a:r>
          </a:p>
        </p:txBody>
      </p:sp>
      <p:sp>
        <p:nvSpPr>
          <p:cNvPr id="86" name="Shape 86"/>
          <p:cNvSpPr txBox="1"/>
          <p:nvPr>
            <p:ph idx="4294967295" type="title"/>
          </p:nvPr>
        </p:nvSpPr>
        <p:spPr>
          <a:xfrm>
            <a:off x="2449667" y="3047794"/>
            <a:ext cx="2022299" cy="578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Unity</a:t>
            </a:r>
          </a:p>
        </p:txBody>
      </p:sp>
      <p:sp>
        <p:nvSpPr>
          <p:cNvPr id="87" name="Shape 87"/>
          <p:cNvSpPr txBox="1"/>
          <p:nvPr>
            <p:ph idx="4294967295" type="title"/>
          </p:nvPr>
        </p:nvSpPr>
        <p:spPr>
          <a:xfrm>
            <a:off x="4667628" y="3047794"/>
            <a:ext cx="2022299" cy="578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C#</a:t>
            </a:r>
          </a:p>
        </p:txBody>
      </p:sp>
      <p:sp>
        <p:nvSpPr>
          <p:cNvPr id="88" name="Shape 88"/>
          <p:cNvSpPr txBox="1"/>
          <p:nvPr>
            <p:ph idx="4294967295" type="body"/>
          </p:nvPr>
        </p:nvSpPr>
        <p:spPr>
          <a:xfrm>
            <a:off x="2449667" y="3572412"/>
            <a:ext cx="2022299" cy="11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Powerful Game development platform.  Fast and easy to learn.</a:t>
            </a:r>
          </a:p>
        </p:txBody>
      </p:sp>
      <p:sp>
        <p:nvSpPr>
          <p:cNvPr id="89" name="Shape 89"/>
          <p:cNvSpPr txBox="1"/>
          <p:nvPr>
            <p:ph idx="4294967295" type="body"/>
          </p:nvPr>
        </p:nvSpPr>
        <p:spPr>
          <a:xfrm>
            <a:off x="4667641" y="3511237"/>
            <a:ext cx="2022300" cy="11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The many innovations in C# enable rapid application development while retaining the expressiveness and elegance of C-style languages.</a:t>
            </a:r>
          </a:p>
        </p:txBody>
      </p:sp>
      <p:pic>
        <p:nvPicPr>
          <p:cNvPr descr="touchicon-180.png" id="90" name="Shape 9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74589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>
            <p:ph idx="4294967295" type="title"/>
          </p:nvPr>
        </p:nvSpPr>
        <p:spPr>
          <a:xfrm>
            <a:off x="6885589" y="3047794"/>
            <a:ext cx="2022299" cy="578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Android SDK</a:t>
            </a:r>
          </a:p>
        </p:txBody>
      </p:sp>
      <p:sp>
        <p:nvSpPr>
          <p:cNvPr id="92" name="Shape 92"/>
          <p:cNvSpPr txBox="1"/>
          <p:nvPr>
            <p:ph idx="4294967295" type="body"/>
          </p:nvPr>
        </p:nvSpPr>
        <p:spPr>
          <a:xfrm>
            <a:off x="6885589" y="3572412"/>
            <a:ext cx="2022299" cy="11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Used to port game developed in Unity to Android devices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97" name="Shape 97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 txBox="1"/>
          <p:nvPr>
            <p:ph type="title"/>
          </p:nvPr>
        </p:nvSpPr>
        <p:spPr>
          <a:xfrm>
            <a:off x="265500" y="1494200"/>
            <a:ext cx="4045200" cy="148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The Goals</a:t>
            </a:r>
          </a:p>
        </p:txBody>
      </p:sp>
      <p:sp>
        <p:nvSpPr>
          <p:cNvPr id="99" name="Shape 99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lang="en" sz="2400"/>
              <a:t>Side Scrolling Shoot’em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lang="en" sz="2400"/>
              <a:t>6 Playable levels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lang="en" sz="2400"/>
              <a:t>6 Unique Enemies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lang="en" sz="2400"/>
              <a:t>Playable on Web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lang="en" sz="2400"/>
              <a:t>Playable on Mobile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lang="en" sz="2400"/>
              <a:t>2+ Power-Ups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Milestones</a:t>
            </a:r>
            <a:r>
              <a:rPr lang="en" sz="1400"/>
              <a:t> </a:t>
            </a:r>
            <a:r>
              <a:rPr i="1" lang="en" sz="1400"/>
              <a:t> </a:t>
            </a:r>
          </a:p>
          <a:p>
            <a:pPr lvl="0" rtl="0">
              <a:spcBef>
                <a:spcPts val="0"/>
              </a:spcBef>
              <a:spcAft>
                <a:spcPts val="400"/>
              </a:spcAft>
              <a:buNone/>
            </a:pPr>
            <a:r>
              <a:rPr i="1" lang="en" sz="1600"/>
              <a:t>Weekly goals</a:t>
            </a:r>
          </a:p>
        </p:txBody>
      </p:sp>
      <p:cxnSp>
        <p:nvCxnSpPr>
          <p:cNvPr id="105" name="Shape 105"/>
          <p:cNvCxnSpPr/>
          <p:nvPr/>
        </p:nvCxnSpPr>
        <p:spPr>
          <a:xfrm rot="10800000">
            <a:off x="680050" y="215246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06" name="Shape 106"/>
          <p:cNvSpPr txBox="1"/>
          <p:nvPr>
            <p:ph type="title"/>
          </p:nvPr>
        </p:nvSpPr>
        <p:spPr>
          <a:xfrm>
            <a:off x="727112" y="1995898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Project Setup</a:t>
            </a:r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727112" y="2285924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Setting up GitHub/Unity and learning</a:t>
            </a:r>
          </a:p>
        </p:txBody>
      </p:sp>
      <p:cxnSp>
        <p:nvCxnSpPr>
          <p:cNvPr id="108" name="Shape 108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09" name="Shape 109"/>
          <p:cNvSpPr txBox="1"/>
          <p:nvPr>
            <p:ph type="title"/>
          </p:nvPr>
        </p:nvSpPr>
        <p:spPr>
          <a:xfrm>
            <a:off x="2161200" y="3974200"/>
            <a:ext cx="20715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Enemy Prototype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2161211" y="4264217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Work on the 6 enemies</a:t>
            </a:r>
          </a:p>
        </p:txBody>
      </p:sp>
      <p:cxnSp>
        <p:nvCxnSpPr>
          <p:cNvPr id="111" name="Shape 111"/>
          <p:cNvCxnSpPr/>
          <p:nvPr/>
        </p:nvCxnSpPr>
        <p:spPr>
          <a:xfrm rot="10800000">
            <a:off x="4232825" y="214536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12" name="Shape 112"/>
          <p:cNvSpPr txBox="1"/>
          <p:nvPr>
            <p:ph type="title"/>
          </p:nvPr>
        </p:nvSpPr>
        <p:spPr>
          <a:xfrm>
            <a:off x="4279887" y="199591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Level Prototype</a:t>
            </a:r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4279887" y="2285937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Work on 6 level prototype</a:t>
            </a:r>
          </a:p>
        </p:txBody>
      </p:sp>
      <p:cxnSp>
        <p:nvCxnSpPr>
          <p:cNvPr id="114" name="Shape 114"/>
          <p:cNvCxnSpPr/>
          <p:nvPr/>
        </p:nvCxnSpPr>
        <p:spPr>
          <a:xfrm>
            <a:off x="4957475" y="3375020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15" name="Shape 115"/>
          <p:cNvSpPr txBox="1"/>
          <p:nvPr>
            <p:ph type="title"/>
          </p:nvPr>
        </p:nvSpPr>
        <p:spPr>
          <a:xfrm>
            <a:off x="5004537" y="3970916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1st Playable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5004537" y="4260942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Getting the game fully playable on platforms</a:t>
            </a:r>
          </a:p>
        </p:txBody>
      </p:sp>
      <p:cxnSp>
        <p:nvCxnSpPr>
          <p:cNvPr id="117" name="Shape 117"/>
          <p:cNvCxnSpPr/>
          <p:nvPr/>
        </p:nvCxnSpPr>
        <p:spPr>
          <a:xfrm rot="10800000">
            <a:off x="7080781" y="214536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18" name="Shape 118"/>
          <p:cNvSpPr txBox="1"/>
          <p:nvPr>
            <p:ph type="title"/>
          </p:nvPr>
        </p:nvSpPr>
        <p:spPr>
          <a:xfrm>
            <a:off x="7127836" y="1919711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Finalize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7127836" y="2209737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Iron out any remaining bugs and prepare for submission</a:t>
            </a:r>
          </a:p>
        </p:txBody>
      </p:sp>
      <p:graphicFrame>
        <p:nvGraphicFramePr>
          <p:cNvPr id="120" name="Shape 120"/>
          <p:cNvGraphicFramePr/>
          <p:nvPr/>
        </p:nvGraphicFramePr>
        <p:xfrm>
          <a:off x="270712" y="2990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{D8069D55-7DD3-42A0-A355-A50A83680508}</a:tableStyleId>
              </a:tblPr>
              <a:tblGrid>
                <a:gridCol w="1435475"/>
                <a:gridCol w="1435475"/>
                <a:gridCol w="1435475"/>
                <a:gridCol w="1435475"/>
                <a:gridCol w="1435475"/>
                <a:gridCol w="143547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 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 2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 3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 4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 5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Week 6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999999"/>
                    </a:solidFill>
                  </a:tcPr>
                </a:tc>
              </a:tr>
            </a:tbl>
          </a:graphicData>
        </a:graphic>
      </p:graphicFrame>
      <p:cxnSp>
        <p:nvCxnSpPr>
          <p:cNvPr id="121" name="Shape 121"/>
          <p:cNvCxnSpPr/>
          <p:nvPr/>
        </p:nvCxnSpPr>
        <p:spPr>
          <a:xfrm>
            <a:off x="8560700" y="337499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oval"/>
          </a:ln>
        </p:spPr>
      </p:cxnSp>
      <p:sp>
        <p:nvSpPr>
          <p:cNvPr id="122" name="Shape 122"/>
          <p:cNvSpPr txBox="1"/>
          <p:nvPr>
            <p:ph type="title"/>
          </p:nvPr>
        </p:nvSpPr>
        <p:spPr>
          <a:xfrm>
            <a:off x="7080787" y="3970916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</a:rPr>
              <a:t>Prep Delivery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7080787" y="4260942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Submit finished project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</a:rPr>
              <a:t>Why?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4563150" y="572850"/>
            <a:ext cx="4119899" cy="3997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sz="1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46095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ct val="100000"/>
              <a:buFont typeface="Roboto"/>
              <a:buChar char="-"/>
            </a:pPr>
            <a:r>
              <a:rPr b="1" lang="en" sz="1600">
                <a:solidFill>
                  <a:srgbClr val="000000"/>
                </a:solidFill>
              </a:rPr>
              <a:t>Great team building experience</a:t>
            </a:r>
          </a:p>
          <a:p>
            <a:pPr indent="-330200" lvl="0" marL="4572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ct val="100000"/>
              <a:buFont typeface="Roboto"/>
              <a:buChar char="-"/>
            </a:pPr>
            <a:r>
              <a:rPr b="1" lang="en" sz="1600">
                <a:solidFill>
                  <a:srgbClr val="000000"/>
                </a:solidFill>
              </a:rPr>
              <a:t>Chance to pick up a new language, C#</a:t>
            </a:r>
          </a:p>
          <a:p>
            <a:pPr indent="-330200" lvl="0" marL="4572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ct val="100000"/>
              <a:buFont typeface="Roboto"/>
              <a:buChar char="-"/>
            </a:pPr>
            <a:r>
              <a:rPr b="1" lang="en" sz="1600">
                <a:solidFill>
                  <a:srgbClr val="000000"/>
                </a:solidFill>
              </a:rPr>
              <a:t>Working on a project with time constraints and goals is good experience for exposure to the real world</a:t>
            </a:r>
          </a:p>
          <a:p>
            <a:pPr indent="-330200" lvl="0" marL="4572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ct val="100000"/>
              <a:buFont typeface="Roboto"/>
              <a:buChar char="-"/>
            </a:pPr>
            <a:r>
              <a:rPr b="1" lang="en" sz="1600">
                <a:solidFill>
                  <a:srgbClr val="000000"/>
                </a:solidFill>
              </a:rPr>
              <a:t>Sufficiently complex for this assignment</a:t>
            </a:r>
          </a:p>
          <a:p>
            <a:pPr indent="-330200" lvl="0" marL="457200" rtl="0"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ct val="100000"/>
              <a:buFont typeface="Roboto"/>
              <a:buChar char="-"/>
            </a:pPr>
            <a:r>
              <a:rPr b="1" lang="en" sz="1600">
                <a:solidFill>
                  <a:srgbClr val="000000"/>
                </a:solidFill>
              </a:rPr>
              <a:t>Will have a tangible working product when complete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Scroller.png" id="135" name="Shape 1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 txBox="1"/>
          <p:nvPr>
            <p:ph type="title"/>
          </p:nvPr>
        </p:nvSpPr>
        <p:spPr>
          <a:xfrm>
            <a:off x="444375" y="591250"/>
            <a:ext cx="6227100" cy="3498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Landscape Gameplay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rPr lang="en" sz="2400"/>
              <a:t>Left to right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0877.jpg" id="141" name="Shape 141"/>
          <p:cNvPicPr preferRelativeResize="0"/>
          <p:nvPr/>
        </p:nvPicPr>
        <p:blipFill rotWithShape="1">
          <a:blip r:embed="rId3">
            <a:alphaModFix/>
          </a:blip>
          <a:srcRect b="0" l="20223" r="20223" t="0"/>
          <a:stretch/>
        </p:blipFill>
        <p:spPr>
          <a:xfrm>
            <a:off x="4549500" y="0"/>
            <a:ext cx="4594493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/>
          <p:nvPr>
            <p:ph type="title"/>
          </p:nvPr>
        </p:nvSpPr>
        <p:spPr>
          <a:xfrm>
            <a:off x="4824150" y="1830600"/>
            <a:ext cx="4045200" cy="14823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6000">
                <a:solidFill>
                  <a:srgbClr val="F3F3F3"/>
                </a:solidFill>
              </a:rPr>
              <a:t>Player</a:t>
            </a:r>
          </a:p>
        </p:txBody>
      </p:sp>
      <p:sp>
        <p:nvSpPr>
          <p:cNvPr id="143" name="Shape 143"/>
          <p:cNvSpPr txBox="1"/>
          <p:nvPr>
            <p:ph idx="2" type="body"/>
          </p:nvPr>
        </p:nvSpPr>
        <p:spPr>
          <a:xfrm>
            <a:off x="374300" y="80572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Char char="-"/>
            </a:pPr>
            <a:r>
              <a:rPr lang="en" sz="2400">
                <a:solidFill>
                  <a:srgbClr val="000000"/>
                </a:solidFill>
              </a:rPr>
              <a:t>Power-Ups</a:t>
            </a:r>
          </a:p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Char char="-"/>
            </a:pPr>
            <a:r>
              <a:rPr lang="en" sz="2400">
                <a:solidFill>
                  <a:srgbClr val="000000"/>
                </a:solidFill>
              </a:rPr>
              <a:t>Different ship models based on score</a:t>
            </a:r>
          </a:p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Char char="-"/>
            </a:pPr>
            <a:r>
              <a:rPr lang="en" sz="2400">
                <a:solidFill>
                  <a:srgbClr val="000000"/>
                </a:solidFill>
              </a:rPr>
              <a:t>Fast and Quick enjoyable experience</a:t>
            </a:r>
          </a:p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Char char="-"/>
            </a:pPr>
            <a:r>
              <a:rPr lang="en" sz="2400">
                <a:solidFill>
                  <a:srgbClr val="000000"/>
                </a:solidFill>
              </a:rPr>
              <a:t>Designed for the Gamer on the go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Enemy </a:t>
            </a:r>
          </a:p>
        </p:txBody>
      </p:sp>
      <p:cxnSp>
        <p:nvCxnSpPr>
          <p:cNvPr id="149" name="Shape 149"/>
          <p:cNvCxnSpPr/>
          <p:nvPr/>
        </p:nvCxnSpPr>
        <p:spPr>
          <a:xfrm>
            <a:off x="929037" y="2507950"/>
            <a:ext cx="0" cy="1038599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0" name="Shape 150"/>
          <p:cNvSpPr txBox="1"/>
          <p:nvPr>
            <p:ph type="title"/>
          </p:nvPr>
        </p:nvSpPr>
        <p:spPr>
          <a:xfrm>
            <a:off x="976098" y="2384675"/>
            <a:ext cx="20808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Enemy Superclass</a:t>
            </a: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976100" y="2674728"/>
            <a:ext cx="1814100" cy="767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Class that all enemies will have. For fast implementation.</a:t>
            </a:r>
          </a:p>
        </p:txBody>
      </p:sp>
      <p:cxnSp>
        <p:nvCxnSpPr>
          <p:cNvPr id="152" name="Shape 152"/>
          <p:cNvCxnSpPr/>
          <p:nvPr/>
        </p:nvCxnSpPr>
        <p:spPr>
          <a:xfrm>
            <a:off x="3395737" y="2355550"/>
            <a:ext cx="0" cy="1038599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3" name="Shape 153"/>
          <p:cNvSpPr txBox="1"/>
          <p:nvPr>
            <p:ph type="title"/>
          </p:nvPr>
        </p:nvSpPr>
        <p:spPr>
          <a:xfrm>
            <a:off x="3442812" y="2241075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Enemy Children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Code of unique enemy skills.</a:t>
            </a:r>
          </a:p>
        </p:txBody>
      </p:sp>
      <p:cxnSp>
        <p:nvCxnSpPr>
          <p:cNvPr id="155" name="Shape 155"/>
          <p:cNvCxnSpPr/>
          <p:nvPr/>
        </p:nvCxnSpPr>
        <p:spPr>
          <a:xfrm>
            <a:off x="6457562" y="2053100"/>
            <a:ext cx="0" cy="1038599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56" name="Shape 156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700">
                <a:solidFill>
                  <a:schemeClr val="dk1"/>
                </a:solidFill>
              </a:rPr>
              <a:t>Enemy Spawner</a:t>
            </a:r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504637" y="2219970"/>
            <a:ext cx="1814100" cy="57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</a:rPr>
              <a:t>Spawns the enemy and controls the flight path.</a:t>
            </a:r>
          </a:p>
        </p:txBody>
      </p:sp>
      <p:grpSp>
        <p:nvGrpSpPr>
          <p:cNvPr id="158" name="Shape 158"/>
          <p:cNvGrpSpPr/>
          <p:nvPr/>
        </p:nvGrpSpPr>
        <p:grpSpPr>
          <a:xfrm>
            <a:off x="929030" y="3219673"/>
            <a:ext cx="6993308" cy="1520399"/>
            <a:chOff x="929030" y="3219673"/>
            <a:chExt cx="6993308" cy="1520399"/>
          </a:xfrm>
        </p:grpSpPr>
        <p:cxnSp>
          <p:nvCxnSpPr>
            <p:cNvPr id="159" name="Shape 159"/>
            <p:cNvCxnSpPr>
              <a:stCxn id="160" idx="6"/>
              <a:endCxn id="161" idx="2"/>
            </p:cNvCxnSpPr>
            <p:nvPr/>
          </p:nvCxnSpPr>
          <p:spPr>
            <a:xfrm>
              <a:off x="1537730" y="3979906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lg" w="lg" type="none"/>
              <a:tailEnd len="lg" w="lg" type="none"/>
            </a:ln>
          </p:spPr>
        </p:cxnSp>
        <p:sp>
          <p:nvSpPr>
            <p:cNvPr id="160" name="Shape 160"/>
            <p:cNvSpPr/>
            <p:nvPr/>
          </p:nvSpPr>
          <p:spPr>
            <a:xfrm>
              <a:off x="929030" y="3675556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3421283" y="3431304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6401939" y="3219673"/>
              <a:ext cx="1520399" cy="1520399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